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charts/chart1.xml" ContentType="application/vnd.openxmlformats-officedocument.drawingml.chart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notesMasterIdLst>
    <p:notesMasterId r:id="rId2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重症低血糖</c:v>
                </c:pt>
              </c:strCache>
            </c:strRef>
          </c:tx>
          <c:spPr>
            <a:solidFill>
              <a:srgbClr val="FF6B6B"/>
            </a:solidFill>
            <a:effectLst/>
          </c:spPr>
          <c:invertIfNegative val="0"/>
          <c:dLbls>
            <c:numFmt formatCode="0.0&quot;%&quot;" sourceLinked="0"/>
            <c:txPr>
              <a:bodyPr/>
              <a:lstStyle/>
              <a:p>
                <a:pPr>
                  <a:defRPr b="0" i="0" strike="noStrike" sz="1400" u="none">
                    <a:solidFill>
                      <a:srgbClr val="F2F6FA"/>
                    </a:solidFill>
                    <a:latin typeface="Meiryo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FF6B6B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4FE0A8"/>
              </a:solidFill>
              <a:effectLst/>
            </c:spPr>
          </c:dPt>
          <c:cat>
            <c:multiLvlStrRef>
              <c:f>Sheet1!$A$2:$A$3</c:f>
              <c:multiLvlStrCache>
                <c:ptCount val="2"/>
                <c:lvl>
                  <c:pt idx="0">
                    <c:v>厳格管理</c:v>
                  </c:pt>
                  <c:pt idx="1">
                    <c:v>従来管理</c:v>
                  </c:pt>
                </c:lvl>
              </c:multiLvlStrCache>
            </c:multiLvl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6.8</c:v>
                </c:pt>
                <c:pt idx="1">
                  <c:v>0.5</c:v>
                </c:pt>
              </c:numCache>
            </c:numRef>
          </c:val>
        </c:ser>
        <c:dLbls>
          <c:numFmt formatCode="0.0&quot;%&quot;" sourceLinked="0"/>
          <c:txPr>
            <a:bodyPr/>
            <a:lstStyle/>
            <a:p>
              <a:pPr>
                <a:defRPr b="0" i="0" strike="noStrike" sz="1400" u="none">
                  <a:solidFill>
                    <a:srgbClr val="F2F6FA"/>
                  </a:solidFill>
                  <a:latin typeface="Meiryo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300" b="0" i="0" u="none" strike="noStrike">
                <a:solidFill>
                  <a:srgbClr val="C3D0DC"/>
                </a:solidFill>
                <a:latin typeface="Meiryo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8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NICE-SUGAR。厳格管理(81-108) vs 従来(≤180)。42施設・n=6104・NEJM 2009。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1.xml"/><Relationship Id="rId1" Type="http://schemas.openxmlformats.org/officeDocument/2006/relationships/image" Target="../media/image-14-1.png"/><Relationship Id="rId3" Type="http://schemas.openxmlformats.org/officeDocument/2006/relationships/image" Target="../media/image-14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2.png"/><Relationship Id="rId4" Type="http://schemas.openxmlformats.org/officeDocument/2006/relationships/image" Target="../media/image-15-2.png"/><Relationship Id="rId5" Type="http://schemas.openxmlformats.org/officeDocument/2006/relationships/image" Target="../media/image-15-2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2.png"/><Relationship Id="rId4" Type="http://schemas.openxmlformats.org/officeDocument/2006/relationships/image" Target="../media/image-1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image" Target="../media/image-22-2.png"/><Relationship Id="rId3" Type="http://schemas.openxmlformats.org/officeDocument/2006/relationships/image" Target="../media/image-22-2.png"/><Relationship Id="rId4" Type="http://schemas.openxmlformats.org/officeDocument/2006/relationships/image" Target="../media/image-22-2.png"/><Relationship Id="rId5" Type="http://schemas.openxmlformats.org/officeDocument/2006/relationships/image" Target="../media/image-22-2.png"/><Relationship Id="rId6" Type="http://schemas.openxmlformats.org/officeDocument/2006/relationships/image" Target="../media/image-22-2.png"/><Relationship Id="rId7" Type="http://schemas.openxmlformats.org/officeDocument/2006/relationships/image" Target="../media/image-22-2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image" Target="../media/image-23-2.png"/><Relationship Id="rId3" Type="http://schemas.openxmlformats.org/officeDocument/2006/relationships/image" Target="../media/image-23-3.png"/><Relationship Id="rId4" Type="http://schemas.openxmlformats.org/officeDocument/2006/relationships/image" Target="../media/image-2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image" Target="../media/image-2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image" Target="../media/image-2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over_bg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566928"/>
            <a:ext cx="10058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2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PAPER CRUXY  ─  抄読会 DECK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2103120"/>
            <a:ext cx="106070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44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ICUの血糖管理、</a:t>
            </a:r>
            <a:endParaRPr lang="en-US" sz="440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44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“厳格”はどこまで正しいか</a:t>
            </a:r>
            <a:endParaRPr lang="en-US" sz="4400" dirty="0"/>
          </a:p>
        </p:txBody>
      </p:sp>
      <p:sp>
        <p:nvSpPr>
          <p:cNvPr id="5" name="Text 2"/>
          <p:cNvSpPr/>
          <p:nvPr/>
        </p:nvSpPr>
        <p:spPr>
          <a:xfrm>
            <a:off x="658368" y="406908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NICE-SUGAR  ─  重症患者の目標血糖を問い直した6104例の国際RCT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658368" y="5989320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N Engl J Med 2009</a:t>
            </a:r>
            <a:pPr indent="0" marL="0">
              <a:buNone/>
            </a:pPr>
            <a:r>
              <a:rPr lang="en-US" sz="1300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    目標血糖 </a:t>
            </a:r>
            <a:pPr indent="0" marL="0">
              <a:buNone/>
            </a:pPr>
            <a:r>
              <a:rPr lang="en-US" sz="1300" b="1" dirty="0">
                <a:solidFill>
                  <a:srgbClr val="FF6B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81-108</a:t>
            </a:r>
            <a:pPr indent="0" marL="0">
              <a:buNone/>
            </a:pPr>
            <a:r>
              <a:rPr lang="en-US" sz="1300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vs  </a:t>
            </a:r>
            <a:pPr indent="0" marL="0">
              <a:buNone/>
            </a:pPr>
            <a:r>
              <a:rPr lang="en-US" sz="13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≤180 mg/dL</a:t>
            </a:r>
            <a:pPr indent="0" marL="0">
              <a:buNone/>
            </a:pPr>
            <a:r>
              <a:rPr lang="en-US" sz="1300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    42施設 ・ 豪/NZ/加 ・ n=6104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0F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r_bg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SECTION 02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66928" y="1828800"/>
            <a:ext cx="45720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F2F6FA">
                    <a:alpha val="78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5000" dirty="0"/>
          </a:p>
        </p:txBody>
      </p:sp>
      <p:sp>
        <p:nvSpPr>
          <p:cNvPr id="5" name="Text 2"/>
          <p:cNvSpPr/>
          <p:nvPr/>
        </p:nvSpPr>
        <p:spPr>
          <a:xfrm>
            <a:off x="658368" y="397764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Results ─ 結果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676656" y="470916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死亡・死因・低血糖・その他・サブグループ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RESULTS  ─  BASELINE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両群のベースラインは、ほぼ均衡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640080" y="1828800"/>
            <a:ext cx="10881360" cy="1828800"/>
          </a:xfrm>
          <a:prstGeom prst="roundRect">
            <a:avLst>
              <a:gd name="adj" fmla="val 4500"/>
            </a:avLst>
          </a:prstGeom>
          <a:solidFill>
            <a:srgbClr val="16283A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60120" y="2148840"/>
            <a:ext cx="640080" cy="640080"/>
          </a:xfrm>
          <a:prstGeom prst="ellipse">
            <a:avLst/>
          </a:prstGeom>
          <a:solidFill>
            <a:srgbClr val="13202F"/>
          </a:solidFill>
          <a:ln w="15875">
            <a:solidFill>
              <a:srgbClr val="4FE0A8"/>
            </a:solidFill>
            <a:prstDash val="solid"/>
          </a:ln>
        </p:spPr>
      </p:sp>
      <p:pic>
        <p:nvPicPr>
          <p:cNvPr id="7" name="Image 1" descr="ic_balanc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942" y="2321662"/>
            <a:ext cx="294437" cy="29443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828800" y="2148840"/>
            <a:ext cx="9509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無作為化により、主要な患者背景は2群で釣り合っていた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1828800" y="2788920"/>
            <a:ext cx="9509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→ 結果の差は「割り付けられた血糖目標」に帰属できる。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640080" y="3977640"/>
            <a:ext cx="1700784" cy="640080"/>
          </a:xfrm>
          <a:prstGeom prst="roundRect">
            <a:avLst>
              <a:gd name="adj" fmla="val 12857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640080" y="3977640"/>
            <a:ext cx="17007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年齢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2450592" y="3977640"/>
            <a:ext cx="1700784" cy="640080"/>
          </a:xfrm>
          <a:prstGeom prst="roundRect">
            <a:avLst>
              <a:gd name="adj" fmla="val 12857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2450592" y="3977640"/>
            <a:ext cx="17007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APACHE II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4261104" y="3977640"/>
            <a:ext cx="1700784" cy="640080"/>
          </a:xfrm>
          <a:prstGeom prst="roundRect">
            <a:avLst>
              <a:gd name="adj" fmla="val 12857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4261104" y="3977640"/>
            <a:ext cx="17007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糖尿病の有無</a:t>
            </a:r>
            <a:endParaRPr lang="en-US" sz="1250" dirty="0"/>
          </a:p>
        </p:txBody>
      </p:sp>
      <p:sp>
        <p:nvSpPr>
          <p:cNvPr id="16" name="Shape 12"/>
          <p:cNvSpPr/>
          <p:nvPr/>
        </p:nvSpPr>
        <p:spPr>
          <a:xfrm>
            <a:off x="6071616" y="3977640"/>
            <a:ext cx="1700784" cy="640080"/>
          </a:xfrm>
          <a:prstGeom prst="roundRect">
            <a:avLst>
              <a:gd name="adj" fmla="val 12857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6071616" y="3977640"/>
            <a:ext cx="17007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敗血症</a:t>
            </a:r>
            <a:endParaRPr lang="en-US" sz="1250" dirty="0"/>
          </a:p>
        </p:txBody>
      </p:sp>
      <p:sp>
        <p:nvSpPr>
          <p:cNvPr id="18" name="Shape 14"/>
          <p:cNvSpPr/>
          <p:nvPr/>
        </p:nvSpPr>
        <p:spPr>
          <a:xfrm>
            <a:off x="7882128" y="3977640"/>
            <a:ext cx="1700784" cy="640080"/>
          </a:xfrm>
          <a:prstGeom prst="roundRect">
            <a:avLst>
              <a:gd name="adj" fmla="val 12857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7882128" y="3977640"/>
            <a:ext cx="17007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手術/非手術</a:t>
            </a:r>
            <a:endParaRPr lang="en-US" sz="1250" dirty="0"/>
          </a:p>
        </p:txBody>
      </p:sp>
      <p:sp>
        <p:nvSpPr>
          <p:cNvPr id="20" name="Shape 16"/>
          <p:cNvSpPr/>
          <p:nvPr/>
        </p:nvSpPr>
        <p:spPr>
          <a:xfrm>
            <a:off x="9692640" y="3977640"/>
            <a:ext cx="1700784" cy="640080"/>
          </a:xfrm>
          <a:prstGeom prst="roundRect">
            <a:avLst>
              <a:gd name="adj" fmla="val 12857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9692640" y="3977640"/>
            <a:ext cx="17007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外傷</a:t>
            </a:r>
            <a:endParaRPr lang="en-US" sz="1250" dirty="0"/>
          </a:p>
        </p:txBody>
      </p:sp>
      <p:sp>
        <p:nvSpPr>
          <p:cNvPr id="22" name="Text 18"/>
          <p:cNvSpPr/>
          <p:nvPr/>
        </p:nvSpPr>
        <p:spPr>
          <a:xfrm>
            <a:off x="658368" y="480060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いずれも2群で均衡</a:t>
            </a:r>
            <a:endParaRPr lang="en-US" sz="1200" dirty="0"/>
          </a:p>
        </p:txBody>
      </p:sp>
      <p:sp>
        <p:nvSpPr>
          <p:cNvPr id="23" name="Text 19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ベースラインが揃っているため、90日死亡の差は交絡ではなく介入の効果。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RESULTS  ─  PRIMARY OUTCOME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厳格管理で、90日死亡がむしろ増えた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3977640" cy="2286000"/>
          </a:xfrm>
          <a:prstGeom prst="roundRect">
            <a:avLst>
              <a:gd name="adj" fmla="val 3600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960120" y="210312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6B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厳格管理 (81-108)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914400" y="2487168"/>
            <a:ext cx="34747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000" b="1" dirty="0">
                <a:solidFill>
                  <a:srgbClr val="FF6B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27.5%</a:t>
            </a:r>
            <a:endParaRPr lang="en-US" sz="5000" dirty="0"/>
          </a:p>
        </p:txBody>
      </p:sp>
      <p:sp>
        <p:nvSpPr>
          <p:cNvPr id="8" name="Text 5"/>
          <p:cNvSpPr/>
          <p:nvPr/>
        </p:nvSpPr>
        <p:spPr>
          <a:xfrm>
            <a:off x="960120" y="3566160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90日全死亡 ・ 829/3010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4754880" y="1874520"/>
            <a:ext cx="3977640" cy="2286000"/>
          </a:xfrm>
          <a:prstGeom prst="roundRect">
            <a:avLst>
              <a:gd name="adj" fmla="val 3600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5074920" y="210312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従来管理 (≤180)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5029200" y="2487168"/>
            <a:ext cx="34747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0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24.9%</a:t>
            </a:r>
            <a:endParaRPr lang="en-US" sz="5000" dirty="0"/>
          </a:p>
        </p:txBody>
      </p:sp>
      <p:sp>
        <p:nvSpPr>
          <p:cNvPr id="12" name="Text 9"/>
          <p:cNvSpPr/>
          <p:nvPr/>
        </p:nvSpPr>
        <p:spPr>
          <a:xfrm>
            <a:off x="5074920" y="3566160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90日全死亡 ・ 751/3012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8915400" y="1874520"/>
            <a:ext cx="2606040" cy="2286000"/>
          </a:xfrm>
          <a:prstGeom prst="roundRect">
            <a:avLst>
              <a:gd name="adj" fmla="val 3600"/>
            </a:avLst>
          </a:prstGeom>
          <a:solidFill>
            <a:srgbClr val="16283A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8915400" y="2121408"/>
            <a:ext cx="2606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FF6B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+2.6</a:t>
            </a:r>
            <a:endParaRPr lang="en-US" sz="4200" dirty="0"/>
          </a:p>
        </p:txBody>
      </p:sp>
      <p:sp>
        <p:nvSpPr>
          <p:cNvPr id="15" name="Text 12"/>
          <p:cNvSpPr/>
          <p:nvPr/>
        </p:nvSpPr>
        <p:spPr>
          <a:xfrm>
            <a:off x="8915400" y="2962656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ポイント増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8915400" y="3429000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NNH 38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640080" y="4389120"/>
            <a:ext cx="10881360" cy="1234440"/>
          </a:xfrm>
          <a:prstGeom prst="roundRect">
            <a:avLst>
              <a:gd name="adj" fmla="val 6667"/>
            </a:avLst>
          </a:prstGeom>
          <a:solidFill>
            <a:srgbClr val="16222F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8" name="Text 15"/>
          <p:cNvSpPr/>
          <p:nvPr/>
        </p:nvSpPr>
        <p:spPr>
          <a:xfrm>
            <a:off x="914400" y="4389120"/>
            <a:ext cx="103327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オッズ比 </a:t>
            </a:r>
            <a:pPr indent="0" marL="0">
              <a:buNone/>
            </a:pPr>
            <a:r>
              <a:rPr lang="en-US" sz="1900" b="1" dirty="0">
                <a:solidFill>
                  <a:srgbClr val="FF6B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1.14</a:t>
            </a:r>
            <a:pPr indent="0" marL="0">
              <a:buNone/>
            </a:pPr>
            <a:r>
              <a:rPr lang="en-US" sz="19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(95%CI 1.02-1.28)      </a:t>
            </a:r>
            <a:pPr indent="0" marL="0">
              <a:buNone/>
            </a:pPr>
            <a:r>
              <a:rPr lang="en-US" sz="1900" b="1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P=0.02</a:t>
            </a:r>
            <a:pPr indent="0" marL="0">
              <a:buNone/>
            </a:pPr>
            <a:r>
              <a:rPr lang="en-US" sz="1900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    ─ 主要アウトカムで有意に悪化</a:t>
            </a:r>
            <a:endParaRPr lang="en-US" sz="1900" dirty="0"/>
          </a:p>
        </p:txBody>
      </p:sp>
      <p:sp>
        <p:nvSpPr>
          <p:cNvPr id="19" name="Text 16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差は数%だが、方向は明確に「厳格管理で悪化」。NNH38＝38人で1人余分に死亡。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RESULTS  ─  CAUSE OF DEATH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過剰死亡の中身は、主に心血管死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6766560" cy="3749040"/>
          </a:xfrm>
          <a:prstGeom prst="roundRect">
            <a:avLst>
              <a:gd name="adj" fmla="val 2195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60120" y="2194560"/>
            <a:ext cx="685800" cy="685800"/>
          </a:xfrm>
          <a:prstGeom prst="ellipse">
            <a:avLst/>
          </a:prstGeom>
          <a:solidFill>
            <a:srgbClr val="13202F"/>
          </a:solidFill>
          <a:ln w="15875">
            <a:solidFill>
              <a:srgbClr val="FF6B6B"/>
            </a:solidFill>
            <a:prstDash val="solid"/>
          </a:ln>
        </p:spPr>
      </p:sp>
      <p:pic>
        <p:nvPicPr>
          <p:cNvPr id="7" name="Image 1" descr="ic_hear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286" y="2379726"/>
            <a:ext cx="315468" cy="31546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874520" y="2240280"/>
            <a:ext cx="5349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厳格管理群で増えた死亡は、心血管系の死が中心だった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960120" y="3520440"/>
            <a:ext cx="62636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ICU/入院日数、人工呼吸・腎代替療法の日数には差がなかった</a:t>
            </a:r>
            <a:endParaRPr lang="en-US" sz="1350" dirty="0"/>
          </a:p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＝「治療の量」ではなく、血糖目標そのものが死亡に効いた可能性</a:t>
            </a:r>
            <a:endParaRPr lang="en-US" sz="1350" dirty="0"/>
          </a:p>
        </p:txBody>
      </p:sp>
      <p:sp>
        <p:nvSpPr>
          <p:cNvPr id="10" name="Shape 6"/>
          <p:cNvSpPr/>
          <p:nvPr/>
        </p:nvSpPr>
        <p:spPr>
          <a:xfrm>
            <a:off x="7589520" y="1874520"/>
            <a:ext cx="3931920" cy="3749040"/>
          </a:xfrm>
          <a:prstGeom prst="roundRect">
            <a:avLst>
              <a:gd name="adj" fmla="val 2195"/>
            </a:avLst>
          </a:prstGeom>
          <a:solidFill>
            <a:srgbClr val="16283A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1" name="Text 7"/>
          <p:cNvSpPr/>
          <p:nvPr/>
        </p:nvSpPr>
        <p:spPr>
          <a:xfrm>
            <a:off x="7863840" y="2148840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なぜ心血管死か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7863840" y="2697480"/>
            <a:ext cx="342900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低血糖は交感神経刺激・不整脈・心筋虚血を招きうる。厳格管理で増えた低血糖が、心血管死につながった可能性が後の解析で示唆された。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次のスライドの「低血糖」が、この心血管死の背景として浮かび上がる。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RESULTS  ─  SEVERE HYPOGLYCEMIA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重症低血糖は、桁違いに増える</a:t>
            </a:r>
            <a:endParaRPr lang="en-US" sz="26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640080" y="1828800"/>
          <a:ext cx="5486400" cy="41148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6" name="Shape 2"/>
          <p:cNvSpPr/>
          <p:nvPr/>
        </p:nvSpPr>
        <p:spPr>
          <a:xfrm>
            <a:off x="6492240" y="1828800"/>
            <a:ext cx="5029200" cy="1874520"/>
          </a:xfrm>
          <a:prstGeom prst="roundRect">
            <a:avLst>
              <a:gd name="adj" fmla="val 4390"/>
            </a:avLst>
          </a:prstGeom>
          <a:solidFill>
            <a:srgbClr val="16283A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7" name="Text 3"/>
          <p:cNvSpPr/>
          <p:nvPr/>
        </p:nvSpPr>
        <p:spPr>
          <a:xfrm>
            <a:off x="6766560" y="2066544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6B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6.8%</a:t>
            </a:r>
            <a:pPr indent="0" marL="0">
              <a:buNone/>
            </a:pPr>
            <a:r>
              <a:rPr lang="en-US" sz="1600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vs  </a:t>
            </a:r>
            <a:pPr indent="0" marL="0">
              <a:buNone/>
            </a:pPr>
            <a:r>
              <a:rPr lang="en-US" sz="26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0.5%</a:t>
            </a:r>
            <a:endParaRPr lang="en-US" sz="2600" dirty="0"/>
          </a:p>
        </p:txBody>
      </p:sp>
      <p:sp>
        <p:nvSpPr>
          <p:cNvPr id="8" name="Text 4"/>
          <p:cNvSpPr/>
          <p:nvPr/>
        </p:nvSpPr>
        <p:spPr>
          <a:xfrm>
            <a:off x="6766560" y="2724912"/>
            <a:ext cx="4480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重症低血糖(血糖≤40mg/dL)。厳格管理で約14倍に増加した(P&lt;0.001)。</a:t>
            </a:r>
            <a:endParaRPr lang="en-US" sz="1350" dirty="0"/>
          </a:p>
        </p:txBody>
      </p:sp>
      <p:sp>
        <p:nvSpPr>
          <p:cNvPr id="9" name="Shape 5"/>
          <p:cNvSpPr/>
          <p:nvPr/>
        </p:nvSpPr>
        <p:spPr>
          <a:xfrm>
            <a:off x="6492240" y="3886200"/>
            <a:ext cx="5029200" cy="2057400"/>
          </a:xfrm>
          <a:prstGeom prst="roundRect">
            <a:avLst>
              <a:gd name="adj" fmla="val 4000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0" name="Shape 6"/>
          <p:cNvSpPr/>
          <p:nvPr/>
        </p:nvSpPr>
        <p:spPr>
          <a:xfrm>
            <a:off x="6766560" y="4160520"/>
            <a:ext cx="566928" cy="566928"/>
          </a:xfrm>
          <a:prstGeom prst="ellipse">
            <a:avLst/>
          </a:prstGeom>
          <a:solidFill>
            <a:srgbClr val="13202F"/>
          </a:solidFill>
          <a:ln w="15875">
            <a:solidFill>
              <a:srgbClr val="FF6B6B"/>
            </a:solidFill>
            <a:prstDash val="solid"/>
          </a:ln>
        </p:spPr>
      </p:sp>
      <p:pic>
        <p:nvPicPr>
          <p:cNvPr id="11" name="Image 1" descr="ic_bol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9631" y="4313591"/>
            <a:ext cx="260787" cy="260787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498080" y="4178808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低血糖の害</a:t>
            </a:r>
            <a:endParaRPr lang="en-US" sz="1400" dirty="0"/>
          </a:p>
        </p:txBody>
      </p:sp>
      <p:sp>
        <p:nvSpPr>
          <p:cNvPr id="13" name="Text 8"/>
          <p:cNvSpPr/>
          <p:nvPr/>
        </p:nvSpPr>
        <p:spPr>
          <a:xfrm>
            <a:off x="6766560" y="4846320"/>
            <a:ext cx="4526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2012年の追跡では、中等症〜重症の低血糖が死亡と用量反応性に関連。とくに分布性ショック例で強かった。</a:t>
            </a:r>
            <a:endParaRPr lang="en-US" sz="1250" dirty="0"/>
          </a:p>
        </p:txBody>
      </p:sp>
      <p:sp>
        <p:nvSpPr>
          <p:cNvPr id="14" name="Text 9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厳格に下げるほど低血糖が増え、それが害（とくに心血管死）につながる。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RESULTS  ─  OTHER OUTCOMES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“治療の量”は、両群で変わらなかった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640080" y="1965960"/>
            <a:ext cx="2651760" cy="2194560"/>
          </a:xfrm>
          <a:prstGeom prst="roundRect">
            <a:avLst>
              <a:gd name="adj" fmla="val 3750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1600200" y="2286000"/>
            <a:ext cx="731520" cy="731520"/>
          </a:xfrm>
          <a:prstGeom prst="ellipse">
            <a:avLst/>
          </a:prstGeom>
          <a:solidFill>
            <a:srgbClr val="13202F"/>
          </a:solidFill>
          <a:ln w="15875">
            <a:solidFill>
              <a:srgbClr val="8195A9"/>
            </a:solidFill>
            <a:prstDash val="solid"/>
          </a:ln>
        </p:spPr>
      </p:sp>
      <p:pic>
        <p:nvPicPr>
          <p:cNvPr id="7" name="Image 1" descr="ic_che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7710" y="2483510"/>
            <a:ext cx="336499" cy="33649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77240" y="32004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ICU・入院日数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777240" y="370332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有意差なし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3502152" y="1965960"/>
            <a:ext cx="2651760" cy="2194560"/>
          </a:xfrm>
          <a:prstGeom prst="roundRect">
            <a:avLst>
              <a:gd name="adj" fmla="val 3750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462272" y="2286000"/>
            <a:ext cx="731520" cy="731520"/>
          </a:xfrm>
          <a:prstGeom prst="ellipse">
            <a:avLst/>
          </a:prstGeom>
          <a:solidFill>
            <a:srgbClr val="13202F"/>
          </a:solidFill>
          <a:ln w="15875">
            <a:solidFill>
              <a:srgbClr val="8195A9"/>
            </a:solidFill>
            <a:prstDash val="solid"/>
          </a:ln>
        </p:spPr>
      </p:sp>
      <p:pic>
        <p:nvPicPr>
          <p:cNvPr id="12" name="Image 2" descr="ic_chec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9782" y="2483510"/>
            <a:ext cx="336499" cy="336499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639312" y="32004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人工呼吸の日数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3639312" y="370332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有意差なし</a:t>
            </a:r>
            <a:endParaRPr lang="en-US" sz="1250" dirty="0"/>
          </a:p>
        </p:txBody>
      </p:sp>
      <p:sp>
        <p:nvSpPr>
          <p:cNvPr id="15" name="Shape 10"/>
          <p:cNvSpPr/>
          <p:nvPr/>
        </p:nvSpPr>
        <p:spPr>
          <a:xfrm>
            <a:off x="6364224" y="1965960"/>
            <a:ext cx="2651760" cy="2194560"/>
          </a:xfrm>
          <a:prstGeom prst="roundRect">
            <a:avLst>
              <a:gd name="adj" fmla="val 3750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7324344" y="2286000"/>
            <a:ext cx="731520" cy="731520"/>
          </a:xfrm>
          <a:prstGeom prst="ellipse">
            <a:avLst/>
          </a:prstGeom>
          <a:solidFill>
            <a:srgbClr val="13202F"/>
          </a:solidFill>
          <a:ln w="15875">
            <a:solidFill>
              <a:srgbClr val="8195A9"/>
            </a:solidFill>
            <a:prstDash val="solid"/>
          </a:ln>
        </p:spPr>
      </p:sp>
      <p:pic>
        <p:nvPicPr>
          <p:cNvPr id="17" name="Image 3" descr="ic_chec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1854" y="2483510"/>
            <a:ext cx="336499" cy="336499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501384" y="32004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腎代替療法の日数</a:t>
            </a:r>
            <a:endParaRPr lang="en-US" sz="1400" dirty="0"/>
          </a:p>
        </p:txBody>
      </p:sp>
      <p:sp>
        <p:nvSpPr>
          <p:cNvPr id="19" name="Text 13"/>
          <p:cNvSpPr/>
          <p:nvPr/>
        </p:nvSpPr>
        <p:spPr>
          <a:xfrm>
            <a:off x="6501384" y="370332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有意差なし</a:t>
            </a:r>
            <a:endParaRPr lang="en-US" sz="1250" dirty="0"/>
          </a:p>
        </p:txBody>
      </p:sp>
      <p:sp>
        <p:nvSpPr>
          <p:cNvPr id="20" name="Shape 14"/>
          <p:cNvSpPr/>
          <p:nvPr/>
        </p:nvSpPr>
        <p:spPr>
          <a:xfrm>
            <a:off x="9226296" y="1965960"/>
            <a:ext cx="2651760" cy="2194560"/>
          </a:xfrm>
          <a:prstGeom prst="roundRect">
            <a:avLst>
              <a:gd name="adj" fmla="val 3750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10186416" y="2286000"/>
            <a:ext cx="731520" cy="731520"/>
          </a:xfrm>
          <a:prstGeom prst="ellipse">
            <a:avLst/>
          </a:prstGeom>
          <a:solidFill>
            <a:srgbClr val="13202F"/>
          </a:solidFill>
          <a:ln w="15875">
            <a:solidFill>
              <a:srgbClr val="8195A9"/>
            </a:solidFill>
            <a:prstDash val="solid"/>
          </a:ln>
        </p:spPr>
      </p:sp>
      <p:pic>
        <p:nvPicPr>
          <p:cNvPr id="22" name="Image 4" descr="ic_chec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3926" y="2483510"/>
            <a:ext cx="336499" cy="336499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9363456" y="32004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新規の臓器補助</a:t>
            </a:r>
            <a:endParaRPr lang="en-US" sz="1400" dirty="0"/>
          </a:p>
        </p:txBody>
      </p:sp>
      <p:sp>
        <p:nvSpPr>
          <p:cNvPr id="24" name="Text 17"/>
          <p:cNvSpPr/>
          <p:nvPr/>
        </p:nvSpPr>
        <p:spPr>
          <a:xfrm>
            <a:off x="9363456" y="370332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有意差なし</a:t>
            </a:r>
            <a:endParaRPr lang="en-US" sz="1250" dirty="0"/>
          </a:p>
        </p:txBody>
      </p:sp>
      <p:sp>
        <p:nvSpPr>
          <p:cNvPr id="25" name="Shape 18"/>
          <p:cNvSpPr/>
          <p:nvPr/>
        </p:nvSpPr>
        <p:spPr>
          <a:xfrm>
            <a:off x="640080" y="4434840"/>
            <a:ext cx="10881360" cy="1188720"/>
          </a:xfrm>
          <a:prstGeom prst="roundRect">
            <a:avLst>
              <a:gd name="adj" fmla="val 6923"/>
            </a:avLst>
          </a:prstGeom>
          <a:solidFill>
            <a:srgbClr val="16222F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26" name="Text 19"/>
          <p:cNvSpPr/>
          <p:nvPr/>
        </p:nvSpPr>
        <p:spPr>
          <a:xfrm>
            <a:off x="914400" y="4434840"/>
            <a:ext cx="10332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滞在日数や臓器補助の期間は変わらず、差が出たのは「死亡」と「低血糖」。つまり血糖目標そのものが予後を左右した。</a:t>
            </a:r>
            <a:endParaRPr lang="en-US" sz="1400" dirty="0"/>
          </a:p>
        </p:txBody>
      </p:sp>
      <p:sp>
        <p:nvSpPr>
          <p:cNvPr id="27" name="Text 20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アウトカムの差は死亡と低血糖に集約される。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RESULTS  ─  SUBGROUPS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効果は、サブグループで概ね一貫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640080" y="1828800"/>
            <a:ext cx="10881360" cy="1554480"/>
          </a:xfrm>
          <a:prstGeom prst="roundRect">
            <a:avLst>
              <a:gd name="adj" fmla="val 5294"/>
            </a:avLst>
          </a:prstGeom>
          <a:solidFill>
            <a:srgbClr val="16283A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60120" y="2148840"/>
            <a:ext cx="640080" cy="640080"/>
          </a:xfrm>
          <a:prstGeom prst="ellipse">
            <a:avLst/>
          </a:prstGeom>
          <a:solidFill>
            <a:srgbClr val="13202F"/>
          </a:solidFill>
          <a:ln w="15875">
            <a:solidFill>
              <a:srgbClr val="8FB0D6"/>
            </a:solidFill>
            <a:prstDash val="solid"/>
          </a:ln>
        </p:spPr>
      </p:sp>
      <p:pic>
        <p:nvPicPr>
          <p:cNvPr id="7" name="Image 1" descr="ic_user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942" y="2321662"/>
            <a:ext cx="294437" cy="29443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828800" y="2148840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事前設定サブグループで、有意な交互作用は認めなかった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1828800" y="2651760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＝「厳格管理で悪化」の方向は、集団を問わず概ね一貫していた。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640080" y="3657600"/>
            <a:ext cx="1700784" cy="685800"/>
          </a:xfrm>
          <a:prstGeom prst="roundRect">
            <a:avLst>
              <a:gd name="adj" fmla="val 12000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640080" y="3657600"/>
            <a:ext cx="17007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手術 / 非手術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2450592" y="3657600"/>
            <a:ext cx="1700784" cy="685800"/>
          </a:xfrm>
          <a:prstGeom prst="roundRect">
            <a:avLst>
              <a:gd name="adj" fmla="val 12000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2450592" y="3657600"/>
            <a:ext cx="17007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糖尿病の有無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4261104" y="3657600"/>
            <a:ext cx="1700784" cy="685800"/>
          </a:xfrm>
          <a:prstGeom prst="roundRect">
            <a:avLst>
              <a:gd name="adj" fmla="val 12000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4261104" y="3657600"/>
            <a:ext cx="17007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外傷</a:t>
            </a:r>
            <a:endParaRPr lang="en-US" sz="1150" dirty="0"/>
          </a:p>
        </p:txBody>
      </p:sp>
      <p:sp>
        <p:nvSpPr>
          <p:cNvPr id="16" name="Shape 12"/>
          <p:cNvSpPr/>
          <p:nvPr/>
        </p:nvSpPr>
        <p:spPr>
          <a:xfrm>
            <a:off x="6071616" y="3657600"/>
            <a:ext cx="1700784" cy="685800"/>
          </a:xfrm>
          <a:prstGeom prst="roundRect">
            <a:avLst>
              <a:gd name="adj" fmla="val 12000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6071616" y="3657600"/>
            <a:ext cx="17007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重症度(APACHE II)</a:t>
            </a:r>
            <a:endParaRPr lang="en-US" sz="1150" dirty="0"/>
          </a:p>
        </p:txBody>
      </p:sp>
      <p:sp>
        <p:nvSpPr>
          <p:cNvPr id="18" name="Shape 14"/>
          <p:cNvSpPr/>
          <p:nvPr/>
        </p:nvSpPr>
        <p:spPr>
          <a:xfrm>
            <a:off x="7882128" y="3657600"/>
            <a:ext cx="1700784" cy="685800"/>
          </a:xfrm>
          <a:prstGeom prst="roundRect">
            <a:avLst>
              <a:gd name="adj" fmla="val 12000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7882128" y="3657600"/>
            <a:ext cx="17007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敗血症</a:t>
            </a:r>
            <a:endParaRPr lang="en-US" sz="1150" dirty="0"/>
          </a:p>
        </p:txBody>
      </p:sp>
      <p:sp>
        <p:nvSpPr>
          <p:cNvPr id="20" name="Shape 16"/>
          <p:cNvSpPr/>
          <p:nvPr/>
        </p:nvSpPr>
        <p:spPr>
          <a:xfrm>
            <a:off x="9692640" y="3657600"/>
            <a:ext cx="1700784" cy="685800"/>
          </a:xfrm>
          <a:prstGeom prst="roundRect">
            <a:avLst>
              <a:gd name="adj" fmla="val 12000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9692640" y="3657600"/>
            <a:ext cx="17007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施設</a:t>
            </a:r>
            <a:endParaRPr lang="en-US" sz="1150" dirty="0"/>
          </a:p>
        </p:txBody>
      </p:sp>
      <p:sp>
        <p:nvSpPr>
          <p:cNvPr id="22" name="Text 18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特定の集団だけに効く／害になる、というシグナルは乏しかった。</a:t>
            </a:r>
            <a:endParaRPr lang="en-US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0F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_bg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SECTION 03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66928" y="1828800"/>
            <a:ext cx="45720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F2F6FA">
                    <a:alpha val="78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5000" dirty="0"/>
          </a:p>
        </p:txBody>
      </p:sp>
      <p:sp>
        <p:nvSpPr>
          <p:cNvPr id="5" name="Text 2"/>
          <p:cNvSpPr/>
          <p:nvPr/>
        </p:nvSpPr>
        <p:spPr>
          <a:xfrm>
            <a:off x="658368" y="397764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Discussion ─ 考察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676656" y="470916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Leuvenとの違い・低血糖の機序・ガイドライン</a:t>
            </a:r>
            <a:endParaRPr lang="en-US" sz="15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DISCUSSION  ─  WHY DIFFERENT FROM LEUVEN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なぜLeuvenと逆の結果になったか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640080" y="1828800"/>
            <a:ext cx="5349240" cy="3977640"/>
          </a:xfrm>
          <a:prstGeom prst="roundRect">
            <a:avLst>
              <a:gd name="adj" fmla="val 2069"/>
            </a:avLst>
          </a:prstGeom>
          <a:solidFill>
            <a:srgbClr val="21181C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960120" y="201168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Leuven（有益）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960120" y="2606040"/>
            <a:ext cx="475488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単施設</a:t>
            </a:r>
            <a:endParaRPr lang="en-US" sz="1300" dirty="0"/>
          </a:p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対照の目標が高め（180-215mg/dL）</a:t>
            </a:r>
            <a:endParaRPr lang="en-US" sz="1300" dirty="0"/>
          </a:p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補足的な静脈栄養（高い糖負荷）</a:t>
            </a:r>
            <a:endParaRPr lang="en-US" sz="1300" dirty="0"/>
          </a:p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外科／内科を分けて検討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6172200" y="1828800"/>
            <a:ext cx="5349240" cy="3977640"/>
          </a:xfrm>
          <a:prstGeom prst="roundRect">
            <a:avLst>
              <a:gd name="adj" fmla="val 2069"/>
            </a:avLst>
          </a:prstGeom>
          <a:solidFill>
            <a:srgbClr val="16283A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6492240" y="201168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NICE-SUGAR（有害）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6492240" y="2606040"/>
            <a:ext cx="475488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42施設・多国籍</a:t>
            </a:r>
            <a:endParaRPr lang="en-US" sz="1300" dirty="0"/>
          </a:p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対照の目標が低め（140-180mg/dL）</a:t>
            </a:r>
            <a:endParaRPr lang="en-US" sz="1300" dirty="0"/>
          </a:p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経腸栄養が中心</a:t>
            </a:r>
            <a:endParaRPr lang="en-US" sz="1300" dirty="0"/>
          </a:p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内科・外科の混合・実臨床的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対照目標と栄養戦略の違いが、結果の食い違いを説明する有力な仮説。</a:t>
            </a:r>
            <a:endParaRPr lang="en-US" sz="11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DISCUSSION  ─  MECHANISM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害の経路は、低血糖にある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822960" y="2011680"/>
            <a:ext cx="3063240" cy="1371600"/>
          </a:xfrm>
          <a:prstGeom prst="roundRect">
            <a:avLst>
              <a:gd name="adj" fmla="val 6000"/>
            </a:avLst>
          </a:prstGeom>
          <a:solidFill>
            <a:srgbClr val="16283A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822960" y="2011680"/>
            <a:ext cx="30632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6B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厳格管理</a:t>
            </a:r>
            <a:endParaRPr lang="en-US" sz="1800" dirty="0"/>
          </a:p>
        </p:txBody>
      </p:sp>
      <p:pic>
        <p:nvPicPr>
          <p:cNvPr id="7" name="Image 1" descr="ic_rou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920" y="2487168"/>
            <a:ext cx="457200" cy="45720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4389120" y="2011680"/>
            <a:ext cx="3063240" cy="1371600"/>
          </a:xfrm>
          <a:prstGeom prst="roundRect">
            <a:avLst>
              <a:gd name="adj" fmla="val 6000"/>
            </a:avLst>
          </a:prstGeom>
          <a:solidFill>
            <a:srgbClr val="16283A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9" name="Text 5"/>
          <p:cNvSpPr/>
          <p:nvPr/>
        </p:nvSpPr>
        <p:spPr>
          <a:xfrm>
            <a:off x="4389120" y="2011680"/>
            <a:ext cx="30632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低血糖 ↑</a:t>
            </a:r>
            <a:endParaRPr lang="en-US" sz="1800" dirty="0"/>
          </a:p>
        </p:txBody>
      </p:sp>
      <p:pic>
        <p:nvPicPr>
          <p:cNvPr id="10" name="Image 2" descr="ic_rou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0" y="2487168"/>
            <a:ext cx="457200" cy="457200"/>
          </a:xfrm>
          <a:prstGeom prst="rect">
            <a:avLst/>
          </a:prstGeom>
        </p:spPr>
      </p:pic>
      <p:sp>
        <p:nvSpPr>
          <p:cNvPr id="11" name="Shape 6"/>
          <p:cNvSpPr/>
          <p:nvPr/>
        </p:nvSpPr>
        <p:spPr>
          <a:xfrm>
            <a:off x="7955280" y="2011680"/>
            <a:ext cx="3063240" cy="1371600"/>
          </a:xfrm>
          <a:prstGeom prst="roundRect">
            <a:avLst>
              <a:gd name="adj" fmla="val 6000"/>
            </a:avLst>
          </a:prstGeom>
          <a:solidFill>
            <a:srgbClr val="16283A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2" name="Text 7"/>
          <p:cNvSpPr/>
          <p:nvPr/>
        </p:nvSpPr>
        <p:spPr>
          <a:xfrm>
            <a:off x="7955280" y="2011680"/>
            <a:ext cx="30632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6B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害（心血管死）</a:t>
            </a:r>
            <a:endParaRPr lang="en-US" sz="1800" dirty="0"/>
          </a:p>
        </p:txBody>
      </p:sp>
      <p:sp>
        <p:nvSpPr>
          <p:cNvPr id="13" name="Shape 8"/>
          <p:cNvSpPr/>
          <p:nvPr/>
        </p:nvSpPr>
        <p:spPr>
          <a:xfrm>
            <a:off x="640080" y="3794760"/>
            <a:ext cx="10881360" cy="1874520"/>
          </a:xfrm>
          <a:prstGeom prst="roundRect">
            <a:avLst>
              <a:gd name="adj" fmla="val 4390"/>
            </a:avLst>
          </a:prstGeom>
          <a:solidFill>
            <a:srgbClr val="16222F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4" name="Shape 9"/>
          <p:cNvSpPr/>
          <p:nvPr/>
        </p:nvSpPr>
        <p:spPr>
          <a:xfrm>
            <a:off x="960120" y="4114800"/>
            <a:ext cx="603504" cy="60350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FFC46B"/>
            </a:solidFill>
            <a:prstDash val="solid"/>
          </a:ln>
        </p:spPr>
      </p:sp>
      <p:pic>
        <p:nvPicPr>
          <p:cNvPr id="15" name="Image 3" descr="ic_bol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066" y="4277746"/>
            <a:ext cx="277612" cy="277612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737360" y="4114800"/>
            <a:ext cx="9509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2012年の追跡が裏づけたこと</a:t>
            </a:r>
            <a:endParaRPr lang="en-US" sz="1500" dirty="0"/>
          </a:p>
        </p:txBody>
      </p:sp>
      <p:sp>
        <p:nvSpPr>
          <p:cNvPr id="17" name="Text 11"/>
          <p:cNvSpPr/>
          <p:nvPr/>
        </p:nvSpPr>
        <p:spPr>
          <a:xfrm>
            <a:off x="1737360" y="4617720"/>
            <a:ext cx="9509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中等症〜重症の低血糖は、いずれも死亡リスクと用量反応性に関連していた。関連はとくに分布性ショックの症例で強く、低血糖が「単なる指標」ではなく害の一因であることを示唆した。</a:t>
            </a:r>
            <a:endParaRPr lang="en-US" sz="1300" dirty="0"/>
          </a:p>
        </p:txBody>
      </p:sp>
      <p:sp>
        <p:nvSpPr>
          <p:cNvPr id="18" name="Text 12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厳格に下げること自体が、低血糖を介して害を生む。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BACKGROUND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“下げれば良い”は、Leuvenの物語から始まった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640080" y="1783080"/>
            <a:ext cx="10881360" cy="1298448"/>
          </a:xfrm>
          <a:prstGeom prst="roundRect">
            <a:avLst>
              <a:gd name="adj" fmla="val 6338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914400" y="2039112"/>
            <a:ext cx="1234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4FE0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2001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2286000" y="2002536"/>
            <a:ext cx="8961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Leuven I（外科ICU・単施設）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2286000" y="2459736"/>
            <a:ext cx="8961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厳格な血糖管理(80-110mg/dL)が死亡を減らすと報告。「正常血糖」が一気に注目された。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40080" y="3246120"/>
            <a:ext cx="10881360" cy="1298448"/>
          </a:xfrm>
          <a:prstGeom prst="roundRect">
            <a:avLst>
              <a:gd name="adj" fmla="val 6338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914400" y="3502152"/>
            <a:ext cx="1234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FFC4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2006</a:t>
            </a:r>
            <a:endParaRPr lang="en-US" sz="2300" dirty="0"/>
          </a:p>
        </p:txBody>
      </p:sp>
      <p:sp>
        <p:nvSpPr>
          <p:cNvPr id="11" name="Text 8"/>
          <p:cNvSpPr/>
          <p:nvPr/>
        </p:nvSpPr>
        <p:spPr>
          <a:xfrm>
            <a:off x="2286000" y="3465576"/>
            <a:ext cx="8961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Leuven II（内科ICU・単施設）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2286000" y="3922776"/>
            <a:ext cx="8961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同じ施設でも、内科系では死亡の改善は再現されなかった。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640080" y="4709160"/>
            <a:ext cx="10881360" cy="1298448"/>
          </a:xfrm>
          <a:prstGeom prst="roundRect">
            <a:avLst>
              <a:gd name="adj" fmla="val 6338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914400" y="4965192"/>
            <a:ext cx="1234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F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?</a:t>
            </a:r>
            <a:endParaRPr lang="en-US" sz="2300" dirty="0"/>
          </a:p>
        </p:txBody>
      </p:sp>
      <p:sp>
        <p:nvSpPr>
          <p:cNvPr id="15" name="Text 12"/>
          <p:cNvSpPr/>
          <p:nvPr/>
        </p:nvSpPr>
        <p:spPr>
          <a:xfrm>
            <a:off x="2286000" y="4928616"/>
            <a:ext cx="8961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多施設・混合ICUでは？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2286000" y="5385816"/>
            <a:ext cx="8961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低血糖リスクや、栄養・集団の違いを踏まえた再現性は未検証のまま残された。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単施設の「厳格管理は有益」を、多施設・混合ICUで検証する必要があった。</a:t>
            </a:r>
            <a:endParaRPr lang="en-US" sz="1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DISCUSSION  ─  GUIDELINE IMPACT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標準は「≤180」へ動いた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5852160" cy="3749040"/>
          </a:xfrm>
          <a:prstGeom prst="roundRect">
            <a:avLst>
              <a:gd name="adj" fmla="val 2195"/>
            </a:avLst>
          </a:prstGeom>
          <a:solidFill>
            <a:srgbClr val="16283A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960120" y="2148840"/>
            <a:ext cx="5303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推奨される目標血糖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914400" y="2697480"/>
            <a:ext cx="5486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140-180</a:t>
            </a:r>
            <a:endParaRPr lang="en-US" sz="6000" dirty="0"/>
          </a:p>
        </p:txBody>
      </p:sp>
      <p:sp>
        <p:nvSpPr>
          <p:cNvPr id="8" name="Text 5"/>
          <p:cNvSpPr/>
          <p:nvPr/>
        </p:nvSpPr>
        <p:spPr>
          <a:xfrm>
            <a:off x="960120" y="3931920"/>
            <a:ext cx="5303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mg/dL（7.8-10mmol/L）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960120" y="4663440"/>
            <a:ext cx="5394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NICE-SUGAR後、厳格な正常血糖化は標準から外れた。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6675120" y="1874520"/>
            <a:ext cx="4846320" cy="3749040"/>
          </a:xfrm>
          <a:prstGeom prst="roundRect">
            <a:avLst>
              <a:gd name="adj" fmla="val 2195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6949440" y="2148840"/>
            <a:ext cx="603504" cy="60350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4FE0A8"/>
            </a:solidFill>
            <a:prstDash val="solid"/>
          </a:ln>
        </p:spPr>
      </p:sp>
      <p:pic>
        <p:nvPicPr>
          <p:cNvPr id="12" name="Image 1" descr="ic_guid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386" y="2311786"/>
            <a:ext cx="277612" cy="2776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726680" y="228600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Surviving Sepsis (2016)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6949440" y="3017520"/>
            <a:ext cx="43434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≤180mg/dL を ≤110 より推奨（強い推奨・高いエビデンス）</a:t>
            </a:r>
            <a:endParaRPr lang="en-US" sz="1300" dirty="0"/>
          </a:p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2回連続で&gt;180のときにインスリン開始</a:t>
            </a:r>
            <a:endParaRPr lang="en-US" sz="1300" dirty="0"/>
          </a:p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血糖のみでなく低血糖の回避を重視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「下げすぎない」が、ガイドラインの標準になった。</a:t>
            </a:r>
            <a:endParaRPr lang="en-US" sz="11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A0F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_bg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SECTION 04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66928" y="1828800"/>
            <a:ext cx="45720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F2F6FA">
                    <a:alpha val="78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5000" dirty="0"/>
          </a:p>
        </p:txBody>
      </p:sp>
      <p:sp>
        <p:nvSpPr>
          <p:cNvPr id="5" name="Text 2"/>
          <p:cNvSpPr/>
          <p:nvPr/>
        </p:nvSpPr>
        <p:spPr>
          <a:xfrm>
            <a:off x="658368" y="397764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Limitations ─ 限界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676656" y="470916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この試験を読むときの前提と弱点</a:t>
            </a:r>
            <a:endParaRPr lang="en-US" sz="15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LIMITATIONS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読むときに置いておく、6つの前提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640080" y="1783080"/>
            <a:ext cx="3538728" cy="1691640"/>
          </a:xfrm>
          <a:prstGeom prst="roundRect">
            <a:avLst>
              <a:gd name="adj" fmla="val 4865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896112" y="2057400"/>
            <a:ext cx="512064" cy="51206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FFC46B"/>
            </a:solidFill>
            <a:prstDash val="solid"/>
          </a:ln>
        </p:spPr>
      </p:sp>
      <p:pic>
        <p:nvPicPr>
          <p:cNvPr id="7" name="Image 1" descr="ic_war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369" y="2195657"/>
            <a:ext cx="235549" cy="23554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554480" y="2093976"/>
            <a:ext cx="2441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非盲検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914400" y="2697480"/>
            <a:ext cx="29900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血糖管理が非盲検。併存する治療の差（バイアス）を完全には否定できない。</a:t>
            </a:r>
            <a:endParaRPr lang="en-US" sz="1150" dirty="0"/>
          </a:p>
        </p:txBody>
      </p:sp>
      <p:sp>
        <p:nvSpPr>
          <p:cNvPr id="10" name="Shape 6"/>
          <p:cNvSpPr/>
          <p:nvPr/>
        </p:nvSpPr>
        <p:spPr>
          <a:xfrm>
            <a:off x="4443984" y="1783080"/>
            <a:ext cx="3538728" cy="1691640"/>
          </a:xfrm>
          <a:prstGeom prst="roundRect">
            <a:avLst>
              <a:gd name="adj" fmla="val 4865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700016" y="2057400"/>
            <a:ext cx="512064" cy="51206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FFC46B"/>
            </a:solidFill>
            <a:prstDash val="solid"/>
          </a:ln>
        </p:spPr>
      </p:sp>
      <p:pic>
        <p:nvPicPr>
          <p:cNvPr id="12" name="Image 2" descr="ic_war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8273" y="2195657"/>
            <a:ext cx="235549" cy="235549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358384" y="2093976"/>
            <a:ext cx="2441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組み入れ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4718304" y="2697480"/>
            <a:ext cx="29900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「ICU3日以上」が主観的な見込み。実際の在室と乖離しうる。</a:t>
            </a:r>
            <a:endParaRPr lang="en-US" sz="1150" dirty="0"/>
          </a:p>
        </p:txBody>
      </p:sp>
      <p:sp>
        <p:nvSpPr>
          <p:cNvPr id="15" name="Shape 10"/>
          <p:cNvSpPr/>
          <p:nvPr/>
        </p:nvSpPr>
        <p:spPr>
          <a:xfrm>
            <a:off x="8247888" y="1783080"/>
            <a:ext cx="3538728" cy="1691640"/>
          </a:xfrm>
          <a:prstGeom prst="roundRect">
            <a:avLst>
              <a:gd name="adj" fmla="val 4865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8503920" y="2057400"/>
            <a:ext cx="512064" cy="51206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FFC46B"/>
            </a:solidFill>
            <a:prstDash val="solid"/>
          </a:ln>
        </p:spPr>
      </p:sp>
      <p:pic>
        <p:nvPicPr>
          <p:cNvPr id="17" name="Image 3" descr="ic_warn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2177" y="2195657"/>
            <a:ext cx="235549" cy="235549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162288" y="2093976"/>
            <a:ext cx="2441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栄養</a:t>
            </a:r>
            <a:endParaRPr lang="en-US" sz="1500" dirty="0"/>
          </a:p>
        </p:txBody>
      </p:sp>
      <p:sp>
        <p:nvSpPr>
          <p:cNvPr id="19" name="Text 13"/>
          <p:cNvSpPr/>
          <p:nvPr/>
        </p:nvSpPr>
        <p:spPr>
          <a:xfrm>
            <a:off x="8522208" y="2697480"/>
            <a:ext cx="29900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栄養戦略が標準化されず。Leuvenとの直接比較を難しくする。</a:t>
            </a:r>
            <a:endParaRPr lang="en-US" sz="1150" dirty="0"/>
          </a:p>
        </p:txBody>
      </p:sp>
      <p:sp>
        <p:nvSpPr>
          <p:cNvPr id="20" name="Shape 14"/>
          <p:cNvSpPr/>
          <p:nvPr/>
        </p:nvSpPr>
        <p:spPr>
          <a:xfrm>
            <a:off x="640080" y="3703320"/>
            <a:ext cx="3538728" cy="1691640"/>
          </a:xfrm>
          <a:prstGeom prst="roundRect">
            <a:avLst>
              <a:gd name="adj" fmla="val 4865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896112" y="3977640"/>
            <a:ext cx="512064" cy="51206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FFC46B"/>
            </a:solidFill>
            <a:prstDash val="solid"/>
          </a:ln>
        </p:spPr>
      </p:sp>
      <p:pic>
        <p:nvPicPr>
          <p:cNvPr id="22" name="Image 4" descr="ic_warn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369" y="4115897"/>
            <a:ext cx="235549" cy="235549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554480" y="4014216"/>
            <a:ext cx="2441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血糖分離</a:t>
            </a:r>
            <a:endParaRPr lang="en-US" sz="1500" dirty="0"/>
          </a:p>
        </p:txBody>
      </p:sp>
      <p:sp>
        <p:nvSpPr>
          <p:cNvPr id="24" name="Text 17"/>
          <p:cNvSpPr/>
          <p:nvPr/>
        </p:nvSpPr>
        <p:spPr>
          <a:xfrm>
            <a:off x="914400" y="4617720"/>
            <a:ext cx="29900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群間差は115 vs 144mg/dLと中等度。大きな差ではない。</a:t>
            </a:r>
            <a:endParaRPr lang="en-US" sz="1150" dirty="0"/>
          </a:p>
        </p:txBody>
      </p:sp>
      <p:sp>
        <p:nvSpPr>
          <p:cNvPr id="25" name="Shape 18"/>
          <p:cNvSpPr/>
          <p:nvPr/>
        </p:nvSpPr>
        <p:spPr>
          <a:xfrm>
            <a:off x="4443984" y="3703320"/>
            <a:ext cx="3538728" cy="1691640"/>
          </a:xfrm>
          <a:prstGeom prst="roundRect">
            <a:avLst>
              <a:gd name="adj" fmla="val 4865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26" name="Shape 19"/>
          <p:cNvSpPr/>
          <p:nvPr/>
        </p:nvSpPr>
        <p:spPr>
          <a:xfrm>
            <a:off x="4700016" y="3977640"/>
            <a:ext cx="512064" cy="51206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FFC46B"/>
            </a:solidFill>
            <a:prstDash val="solid"/>
          </a:ln>
        </p:spPr>
      </p:sp>
      <p:pic>
        <p:nvPicPr>
          <p:cNvPr id="27" name="Image 5" descr="ic_warn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38273" y="4115897"/>
            <a:ext cx="235549" cy="235549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5358384" y="4014216"/>
            <a:ext cx="2441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測定精度</a:t>
            </a:r>
            <a:endParaRPr lang="en-US" sz="1500" dirty="0"/>
          </a:p>
        </p:txBody>
      </p:sp>
      <p:sp>
        <p:nvSpPr>
          <p:cNvPr id="29" name="Text 21"/>
          <p:cNvSpPr/>
          <p:nvPr/>
        </p:nvSpPr>
        <p:spPr>
          <a:xfrm>
            <a:off x="4718304" y="4617720"/>
            <a:ext cx="29900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施設・機器・検体がさまざまで、血糖測定の精度に不均一性。</a:t>
            </a:r>
            <a:endParaRPr lang="en-US" sz="1150" dirty="0"/>
          </a:p>
        </p:txBody>
      </p:sp>
      <p:sp>
        <p:nvSpPr>
          <p:cNvPr id="30" name="Shape 22"/>
          <p:cNvSpPr/>
          <p:nvPr/>
        </p:nvSpPr>
        <p:spPr>
          <a:xfrm>
            <a:off x="8247888" y="3703320"/>
            <a:ext cx="3538728" cy="1691640"/>
          </a:xfrm>
          <a:prstGeom prst="roundRect">
            <a:avLst>
              <a:gd name="adj" fmla="val 4865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31" name="Shape 23"/>
          <p:cNvSpPr/>
          <p:nvPr/>
        </p:nvSpPr>
        <p:spPr>
          <a:xfrm>
            <a:off x="8503920" y="3977640"/>
            <a:ext cx="512064" cy="51206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FFC46B"/>
            </a:solidFill>
            <a:prstDash val="solid"/>
          </a:ln>
        </p:spPr>
      </p:sp>
      <p:pic>
        <p:nvPicPr>
          <p:cNvPr id="32" name="Image 6" descr="ic_warn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42177" y="4115897"/>
            <a:ext cx="235549" cy="235549"/>
          </a:xfrm>
          <a:prstGeom prst="rect">
            <a:avLst/>
          </a:prstGeom>
        </p:spPr>
      </p:pic>
      <p:sp>
        <p:nvSpPr>
          <p:cNvPr id="33" name="Text 24"/>
          <p:cNvSpPr/>
          <p:nvPr/>
        </p:nvSpPr>
        <p:spPr>
          <a:xfrm>
            <a:off x="9162288" y="4014216"/>
            <a:ext cx="2441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一般化</a:t>
            </a:r>
            <a:endParaRPr lang="en-US" sz="1500" dirty="0"/>
          </a:p>
        </p:txBody>
      </p:sp>
      <p:sp>
        <p:nvSpPr>
          <p:cNvPr id="34" name="Text 25"/>
          <p:cNvSpPr/>
          <p:nvPr/>
        </p:nvSpPr>
        <p:spPr>
          <a:xfrm>
            <a:off x="8522208" y="4617720"/>
            <a:ext cx="29900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単一のインスリンプロトコル。他プロトコル・他集団への一般化は限定的。</a:t>
            </a:r>
            <a:endParaRPr lang="en-US" sz="1150" dirty="0"/>
          </a:p>
        </p:txBody>
      </p:sp>
      <p:sp>
        <p:nvSpPr>
          <p:cNvPr id="35" name="Text 26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結論（≤180が妥当）は堅いが、これらの前提を踏まえて個別化する。</a:t>
            </a:r>
            <a:endParaRPr lang="en-US" sz="11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CLINICAL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目標は≤180mg/dL、下げすぎない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10881360" cy="1298448"/>
          </a:xfrm>
          <a:prstGeom prst="roundRect">
            <a:avLst>
              <a:gd name="adj" fmla="val 6338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32688" y="2203704"/>
            <a:ext cx="640080" cy="640080"/>
          </a:xfrm>
          <a:prstGeom prst="ellipse">
            <a:avLst/>
          </a:prstGeom>
          <a:solidFill>
            <a:srgbClr val="13202F"/>
          </a:solidFill>
          <a:ln w="15875">
            <a:solidFill>
              <a:srgbClr val="4FE0A8"/>
            </a:solidFill>
            <a:prstDash val="solid"/>
          </a:ln>
        </p:spPr>
      </p:sp>
      <p:pic>
        <p:nvPicPr>
          <p:cNvPr id="7" name="Image 1" descr="ic_targe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510" y="2376526"/>
            <a:ext cx="294437" cy="29443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783080" y="2093976"/>
            <a:ext cx="9509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血糖目標は≤180mg/dL</a:t>
            </a:r>
            <a:endParaRPr lang="en-US" sz="1700" dirty="0"/>
          </a:p>
        </p:txBody>
      </p:sp>
      <p:sp>
        <p:nvSpPr>
          <p:cNvPr id="9" name="Text 5"/>
          <p:cNvSpPr/>
          <p:nvPr/>
        </p:nvSpPr>
        <p:spPr>
          <a:xfrm>
            <a:off x="1783080" y="2569464"/>
            <a:ext cx="9509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実務では144-180mg/dLを狙う。これが最も死亡が少なかった。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640080" y="3337560"/>
            <a:ext cx="10881360" cy="1298448"/>
          </a:xfrm>
          <a:prstGeom prst="roundRect">
            <a:avLst>
              <a:gd name="adj" fmla="val 6338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932688" y="3666744"/>
            <a:ext cx="640080" cy="640080"/>
          </a:xfrm>
          <a:prstGeom prst="ellipse">
            <a:avLst/>
          </a:prstGeom>
          <a:solidFill>
            <a:srgbClr val="13202F"/>
          </a:solidFill>
          <a:ln w="15875">
            <a:solidFill>
              <a:srgbClr val="FF6B6B"/>
            </a:solidFill>
            <a:prstDash val="solid"/>
          </a:ln>
        </p:spPr>
      </p:sp>
      <p:pic>
        <p:nvPicPr>
          <p:cNvPr id="12" name="Image 2" descr="ic_xmar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510" y="3839566"/>
            <a:ext cx="294437" cy="294437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783080" y="3557016"/>
            <a:ext cx="9509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81-108mg/dLの厳格管理はしない</a:t>
            </a:r>
            <a:endParaRPr lang="en-US" sz="1700" dirty="0"/>
          </a:p>
        </p:txBody>
      </p:sp>
      <p:sp>
        <p:nvSpPr>
          <p:cNvPr id="14" name="Text 9"/>
          <p:cNvSpPr/>
          <p:nvPr/>
        </p:nvSpPr>
        <p:spPr>
          <a:xfrm>
            <a:off x="1783080" y="4032504"/>
            <a:ext cx="9509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死亡も重症低血糖も増える。ルーチンの積極是正は避ける。</a:t>
            </a:r>
            <a:endParaRPr lang="en-US" sz="1300" dirty="0"/>
          </a:p>
        </p:txBody>
      </p:sp>
      <p:sp>
        <p:nvSpPr>
          <p:cNvPr id="15" name="Shape 10"/>
          <p:cNvSpPr/>
          <p:nvPr/>
        </p:nvSpPr>
        <p:spPr>
          <a:xfrm>
            <a:off x="640080" y="4800600"/>
            <a:ext cx="10881360" cy="1298448"/>
          </a:xfrm>
          <a:prstGeom prst="roundRect">
            <a:avLst>
              <a:gd name="adj" fmla="val 6338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932688" y="5129784"/>
            <a:ext cx="640080" cy="640080"/>
          </a:xfrm>
          <a:prstGeom prst="ellipse">
            <a:avLst/>
          </a:prstGeom>
          <a:solidFill>
            <a:srgbClr val="13202F"/>
          </a:solidFill>
          <a:ln w="15875">
            <a:solidFill>
              <a:srgbClr val="FFC46B"/>
            </a:solidFill>
            <a:prstDash val="solid"/>
          </a:ln>
        </p:spPr>
      </p:sp>
      <p:pic>
        <p:nvPicPr>
          <p:cNvPr id="17" name="Image 3" descr="ic_drop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510" y="5302606"/>
            <a:ext cx="294437" cy="294437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783080" y="5020056"/>
            <a:ext cx="9509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低血糖を徹底して避ける</a:t>
            </a:r>
            <a:endParaRPr lang="en-US" sz="1700" dirty="0"/>
          </a:p>
        </p:txBody>
      </p:sp>
      <p:sp>
        <p:nvSpPr>
          <p:cNvPr id="19" name="Text 13"/>
          <p:cNvSpPr/>
          <p:nvPr/>
        </p:nvSpPr>
        <p:spPr>
          <a:xfrm>
            <a:off x="1783080" y="5495544"/>
            <a:ext cx="9509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害の主因。とくに循環が不安定な症例では慎重に。</a:t>
            </a:r>
            <a:endParaRPr lang="en-US" sz="1300" dirty="0"/>
          </a:p>
        </p:txBody>
      </p:sp>
      <p:sp>
        <p:nvSpPr>
          <p:cNvPr id="20" name="Text 14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「下げるほど良い」ではなく、「下げすぎない」が正解。</a:t>
            </a:r>
            <a:endParaRPr lang="en-US" sz="11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CHECK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ICUの適切な血糖目標は？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640080" y="1965960"/>
            <a:ext cx="7040880" cy="960120"/>
          </a:xfrm>
          <a:prstGeom prst="roundRect">
            <a:avLst>
              <a:gd name="adj" fmla="val 8571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14400" y="2240280"/>
            <a:ext cx="420624" cy="42062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3B4B5E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14400" y="22402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1508760" y="1965960"/>
            <a:ext cx="5943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80-110mg/dLの厳格管理を目指す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640080" y="3063240"/>
            <a:ext cx="7040880" cy="960120"/>
          </a:xfrm>
          <a:prstGeom prst="roundRect">
            <a:avLst>
              <a:gd name="adj" fmla="val 8571"/>
            </a:avLst>
          </a:prstGeom>
          <a:solidFill>
            <a:srgbClr val="163427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3337560"/>
            <a:ext cx="420624" cy="42062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4FE0A8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14400" y="33375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b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508760" y="3063240"/>
            <a:ext cx="5943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≤180mg/dL(目安144-180)を狙う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903720" y="3063240"/>
            <a:ext cx="6858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正解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640080" y="4160520"/>
            <a:ext cx="7040880" cy="960120"/>
          </a:xfrm>
          <a:prstGeom prst="roundRect">
            <a:avLst>
              <a:gd name="adj" fmla="val 8571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914400" y="4434840"/>
            <a:ext cx="420624" cy="42062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3B4B5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14400" y="443484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1508760" y="4160520"/>
            <a:ext cx="5943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できるだけ低く保つ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7955280" y="1965960"/>
            <a:ext cx="3566160" cy="3246120"/>
          </a:xfrm>
          <a:prstGeom prst="roundRect">
            <a:avLst>
              <a:gd name="adj" fmla="val 2535"/>
            </a:avLst>
          </a:prstGeom>
          <a:solidFill>
            <a:srgbClr val="16283A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9" name="Shape 16"/>
          <p:cNvSpPr/>
          <p:nvPr/>
        </p:nvSpPr>
        <p:spPr>
          <a:xfrm>
            <a:off x="8229600" y="2240280"/>
            <a:ext cx="566928" cy="566928"/>
          </a:xfrm>
          <a:prstGeom prst="ellipse">
            <a:avLst/>
          </a:prstGeom>
          <a:solidFill>
            <a:srgbClr val="13202F"/>
          </a:solidFill>
          <a:ln w="15875">
            <a:solidFill>
              <a:srgbClr val="4FE0A8"/>
            </a:solidFill>
            <a:prstDash val="solid"/>
          </a:ln>
        </p:spPr>
      </p:sp>
      <p:pic>
        <p:nvPicPr>
          <p:cNvPr id="20" name="Image 1" descr="ic_che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671" y="2393351"/>
            <a:ext cx="260787" cy="260787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8961120" y="228600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ポイント</a:t>
            </a:r>
            <a:endParaRPr lang="en-US" sz="1400" dirty="0"/>
          </a:p>
        </p:txBody>
      </p:sp>
      <p:sp>
        <p:nvSpPr>
          <p:cNvPr id="22" name="Text 18"/>
          <p:cNvSpPr/>
          <p:nvPr/>
        </p:nvSpPr>
        <p:spPr>
          <a:xfrm>
            <a:off x="8229600" y="3063240"/>
            <a:ext cx="31089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NICE-SUGARが示したのは、厳格管理はむしろ有害ということ。目標は「下げすぎない」≤180mg/dL。</a:t>
            </a:r>
            <a:endParaRPr lang="en-US" sz="1350" dirty="0"/>
          </a:p>
        </p:txBody>
      </p:sp>
      <p:sp>
        <p:nvSpPr>
          <p:cNvPr id="23" name="Text 19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厳格管理は死亡・重症低血糖の両方を増やした。</a:t>
            </a:r>
            <a:endParaRPr lang="en-US" sz="11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REFERENCES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参考文献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658368" y="1783080"/>
            <a:ext cx="731520" cy="731520"/>
          </a:xfrm>
          <a:prstGeom prst="ellipse">
            <a:avLst/>
          </a:prstGeom>
          <a:solidFill>
            <a:srgbClr val="13202F"/>
          </a:solidFill>
          <a:ln w="15875">
            <a:solidFill>
              <a:srgbClr val="FFC46B"/>
            </a:solidFill>
            <a:prstDash val="solid"/>
          </a:ln>
        </p:spPr>
      </p:sp>
      <p:pic>
        <p:nvPicPr>
          <p:cNvPr id="6" name="Image 1" descr="ic_boo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878" y="1980590"/>
            <a:ext cx="336499" cy="33649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58368" y="292608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1)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1280160" y="292608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NICE-SUGAR Study Investigators. Intensive versus conventional glucose control in critically ill patients. N Engl J Med. 2009; 360: 1283-1297.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658368" y="384048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2)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1280160" y="384048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NICE-SUGAR Study Investigators. Hypoglycemia and risk of death in critically ill patients. N Engl J Med. 2012; 367: 1108-1118.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658368" y="475488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3)</a:t>
            </a:r>
            <a:endParaRPr lang="en-US" sz="1400" dirty="0"/>
          </a:p>
        </p:txBody>
      </p:sp>
      <p:sp>
        <p:nvSpPr>
          <p:cNvPr id="12" name="Text 8"/>
          <p:cNvSpPr/>
          <p:nvPr/>
        </p:nvSpPr>
        <p:spPr>
          <a:xfrm>
            <a:off x="1280160" y="475488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Van den Berghe G, et al. Intensive insulin therapy in critically ill patients (Leuven I). N Engl J Med. 2001; 345: 1359-1367.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Paper Cruxy ・ Evidence Digest</a:t>
            </a:r>
            <a:endParaRPr lang="en-US" sz="11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A0F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titl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SUMMARY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Take Home Message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658368" y="1783080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FFC4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1600200" y="1810512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ICUの厳格な血糖管理(81-108)は、90日死亡をむしろ増やす（27.5% vs 24.9%、OR 1.14）。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658368" y="2679192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FFC4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1600200" y="2706624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重症低血糖は6.8% vs 0.5%と桁違いに増え、過剰死亡（主に心血管死）の背景になる。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658368" y="3575304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FFC4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1600200" y="360273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滞在日数や臓器補助は不変。差が出たのは「死亡」と「低血糖」。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658368" y="4471416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FFC4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1600200" y="4498848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Leuvenと逆の結果は、対照目標と栄養戦略の違いで説明されうる。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58368" y="5367528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FFC4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1600200" y="5394960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目標は≤180mg/dL（144-180）。「下げすぎない」が原則。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658368" y="61722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Paper Cruxy</a:t>
            </a:r>
            <a:pPr indent="0" marL="0">
              <a:buNone/>
            </a:pPr>
            <a:r>
              <a:rPr lang="en-US" sz="140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    papercruxy.com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CLINICAL QUESTION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重症患者を、どこまで下げるべきか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640080" y="1920240"/>
            <a:ext cx="10881360" cy="2743200"/>
          </a:xfrm>
          <a:prstGeom prst="roundRect">
            <a:avLst>
              <a:gd name="adj" fmla="val 3000"/>
            </a:avLst>
          </a:prstGeom>
          <a:solidFill>
            <a:srgbClr val="16283A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1005840" y="2286000"/>
            <a:ext cx="101498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2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重症ICU患者に </a:t>
            </a:r>
            <a:pPr indent="0" marL="0">
              <a:lnSpc>
                <a:spcPct val="125000"/>
              </a:lnSpc>
              <a:buNone/>
            </a:pPr>
            <a:r>
              <a:rPr lang="en-US" sz="2600" b="1" dirty="0">
                <a:solidFill>
                  <a:srgbClr val="FF6B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厳格な血糖管理(目標81-108mg/dL)</a:t>
            </a:r>
            <a:pPr indent="0" marL="0">
              <a:lnSpc>
                <a:spcPct val="125000"/>
              </a:lnSpc>
              <a:buNone/>
            </a:pPr>
            <a:r>
              <a:rPr lang="en-US" sz="2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は、</a:t>
            </a:r>
            <a:pPr indent="0" marL="0">
              <a:lnSpc>
                <a:spcPct val="125000"/>
              </a:lnSpc>
              <a:buNone/>
            </a:pPr>
            <a:r>
              <a:rPr lang="en-US" sz="26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従来管理(目標≤180)</a:t>
            </a:r>
            <a:pPr indent="0" marL="0">
              <a:lnSpc>
                <a:spcPct val="125000"/>
              </a:lnSpc>
              <a:buNone/>
            </a:pPr>
            <a:r>
              <a:rPr lang="en-US" sz="2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と比べて、90日死亡を減らすか？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内科・外科混合の6104例・42施設・国際RCTで、この問いに答えを出した。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ROADMAP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この5セクションで読み解く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640080" y="1828800"/>
            <a:ext cx="10881360" cy="841248"/>
          </a:xfrm>
          <a:prstGeom prst="roundRect">
            <a:avLst>
              <a:gd name="adj" fmla="val 9783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914400" y="1828800"/>
            <a:ext cx="7772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C4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1828800" y="1828800"/>
            <a:ext cx="29260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Methods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4754880" y="1828800"/>
            <a:ext cx="64922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デザイン・プロトコル・達成血糖・統計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40080" y="2761488"/>
            <a:ext cx="10881360" cy="841248"/>
          </a:xfrm>
          <a:prstGeom prst="roundRect">
            <a:avLst>
              <a:gd name="adj" fmla="val 9783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914400" y="2761488"/>
            <a:ext cx="7772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C4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828800" y="2761488"/>
            <a:ext cx="29260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Results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4754880" y="2761488"/>
            <a:ext cx="64922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主要／死因／低血糖／その他／サブグループ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640080" y="3694176"/>
            <a:ext cx="10881360" cy="841248"/>
          </a:xfrm>
          <a:prstGeom prst="roundRect">
            <a:avLst>
              <a:gd name="adj" fmla="val 9783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914400" y="3694176"/>
            <a:ext cx="7772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C4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1828800" y="3694176"/>
            <a:ext cx="29260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Discussion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4754880" y="3694176"/>
            <a:ext cx="64922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Leuvenとの違い・低血糖の機序・ガイドライン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640080" y="4626864"/>
            <a:ext cx="10881360" cy="841248"/>
          </a:xfrm>
          <a:prstGeom prst="roundRect">
            <a:avLst>
              <a:gd name="adj" fmla="val 9783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8" name="Text 15"/>
          <p:cNvSpPr/>
          <p:nvPr/>
        </p:nvSpPr>
        <p:spPr>
          <a:xfrm>
            <a:off x="914400" y="4626864"/>
            <a:ext cx="7772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C4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400" dirty="0"/>
          </a:p>
        </p:txBody>
      </p:sp>
      <p:sp>
        <p:nvSpPr>
          <p:cNvPr id="19" name="Text 16"/>
          <p:cNvSpPr/>
          <p:nvPr/>
        </p:nvSpPr>
        <p:spPr>
          <a:xfrm>
            <a:off x="1828800" y="4626864"/>
            <a:ext cx="29260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Limitations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4754880" y="4626864"/>
            <a:ext cx="64922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この試験を読むときの前提と弱点</a:t>
            </a:r>
            <a:endParaRPr lang="en-US" sz="1300" dirty="0"/>
          </a:p>
        </p:txBody>
      </p:sp>
      <p:sp>
        <p:nvSpPr>
          <p:cNvPr id="21" name="Shape 18"/>
          <p:cNvSpPr/>
          <p:nvPr/>
        </p:nvSpPr>
        <p:spPr>
          <a:xfrm>
            <a:off x="640080" y="5559552"/>
            <a:ext cx="10881360" cy="841248"/>
          </a:xfrm>
          <a:prstGeom prst="roundRect">
            <a:avLst>
              <a:gd name="adj" fmla="val 9783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914400" y="5559552"/>
            <a:ext cx="7772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C4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2400" dirty="0"/>
          </a:p>
        </p:txBody>
      </p:sp>
      <p:sp>
        <p:nvSpPr>
          <p:cNvPr id="23" name="Text 20"/>
          <p:cNvSpPr/>
          <p:nvPr/>
        </p:nvSpPr>
        <p:spPr>
          <a:xfrm>
            <a:off x="1828800" y="5559552"/>
            <a:ext cx="29260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Clinical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4754880" y="5559552"/>
            <a:ext cx="64922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明日のICUで、どう血糖を管理するか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Paper Cruxy ・ Evidence Digest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F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m_bg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SECTION 01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66928" y="1828800"/>
            <a:ext cx="45720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F2F6FA">
                    <a:alpha val="78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5000" dirty="0"/>
          </a:p>
        </p:txBody>
      </p:sp>
      <p:sp>
        <p:nvSpPr>
          <p:cNvPr id="5" name="Text 2"/>
          <p:cNvSpPr/>
          <p:nvPr/>
        </p:nvSpPr>
        <p:spPr>
          <a:xfrm>
            <a:off x="658368" y="397764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Methods ─ 試験デザイン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676656" y="470916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誰に・何を・何と比べ・どう測り・どう解析したか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METHODS  ─  DESIGN &amp; POPULATION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国際・多施設・非盲検の並行群間RCT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640080" y="1783080"/>
            <a:ext cx="5349240" cy="4114800"/>
          </a:xfrm>
          <a:prstGeom prst="roundRect">
            <a:avLst>
              <a:gd name="adj" fmla="val 2000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14400" y="2057400"/>
            <a:ext cx="603504" cy="60350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8FB0D6"/>
            </a:solidFill>
            <a:prstDash val="solid"/>
          </a:ln>
        </p:spPr>
      </p:sp>
      <p:pic>
        <p:nvPicPr>
          <p:cNvPr id="7" name="Image 1" descr="ic_flas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346" y="2220346"/>
            <a:ext cx="277612" cy="27761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691640" y="2212848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8FB0D6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デザイン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960120" y="2880360"/>
            <a:ext cx="475488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豪州・NZ・カナダの42施設による国際多施設試験</a:t>
            </a:r>
            <a:endParaRPr lang="en-US" sz="1300" dirty="0"/>
          </a:p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並行群間・無作為化比較試験（非盲検で血糖管理）</a:t>
            </a:r>
            <a:endParaRPr lang="en-US" sz="1300" dirty="0"/>
          </a:p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割付は隠蔽、手術/非手術で層別化</a:t>
            </a:r>
            <a:endParaRPr lang="en-US" sz="1300" dirty="0"/>
          </a:p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Webベースのインスリンアルゴリズムで両群を管理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6172200" y="1783080"/>
            <a:ext cx="5349240" cy="4114800"/>
          </a:xfrm>
          <a:prstGeom prst="roundRect">
            <a:avLst>
              <a:gd name="adj" fmla="val 2000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6446520" y="2057400"/>
            <a:ext cx="603504" cy="60350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4FE0A8"/>
            </a:solidFill>
            <a:prstDash val="solid"/>
          </a:ln>
        </p:spPr>
      </p:sp>
      <p:pic>
        <p:nvPicPr>
          <p:cNvPr id="12" name="Image 2" descr="ic_users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9466" y="2220346"/>
            <a:ext cx="277612" cy="27761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223760" y="2212848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対象 ─ n=6104</a:t>
            </a:r>
            <a:endParaRPr lang="en-US" sz="1300" dirty="0"/>
          </a:p>
        </p:txBody>
      </p:sp>
      <p:sp>
        <p:nvSpPr>
          <p:cNvPr id="14" name="Text 9"/>
          <p:cNvSpPr/>
          <p:nvPr/>
        </p:nvSpPr>
        <p:spPr>
          <a:xfrm>
            <a:off x="6492240" y="2880360"/>
            <a:ext cx="475488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成人のICU患者</a:t>
            </a:r>
            <a:endParaRPr lang="en-US" sz="1300" dirty="0"/>
          </a:p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ICU在室が3日以上見込まれる例</a:t>
            </a:r>
            <a:endParaRPr lang="en-US" sz="1300" dirty="0"/>
          </a:p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内科・外科の混合集団（実臨床に近い）</a:t>
            </a:r>
            <a:endParaRPr lang="en-US" sz="1300" dirty="0"/>
          </a:p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摂食開始・ICU退室で介入終了、90日以内の再入室で再開</a:t>
            </a:r>
            <a:endParaRPr lang="en-US" sz="1300" dirty="0"/>
          </a:p>
        </p:txBody>
      </p:sp>
      <p:sp>
        <p:nvSpPr>
          <p:cNvPr id="15" name="Text 10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単施設・限定集団のLeuvenと違い、多施設・混合ICUで「実臨床」を映した設計。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METHODS  ─  PROTOCOL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2群を、目標血糖で割り付け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640080" y="1783080"/>
            <a:ext cx="5349240" cy="4114800"/>
          </a:xfrm>
          <a:prstGeom prst="roundRect">
            <a:avLst>
              <a:gd name="adj" fmla="val 2000"/>
            </a:avLst>
          </a:prstGeom>
          <a:solidFill>
            <a:srgbClr val="21181C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640080" y="1783080"/>
            <a:ext cx="5349240" cy="658368"/>
          </a:xfrm>
          <a:prstGeom prst="roundRect">
            <a:avLst>
              <a:gd name="adj" fmla="val 12500"/>
            </a:avLst>
          </a:prstGeom>
          <a:solidFill>
            <a:srgbClr val="3A2226"/>
          </a:solidFill>
          <a:ln/>
        </p:spPr>
      </p:sp>
      <p:sp>
        <p:nvSpPr>
          <p:cNvPr id="7" name="Text 4"/>
          <p:cNvSpPr/>
          <p:nvPr/>
        </p:nvSpPr>
        <p:spPr>
          <a:xfrm>
            <a:off x="960120" y="1783080"/>
            <a:ext cx="4754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6B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厳格管理（介入群）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960120" y="2697480"/>
            <a:ext cx="475488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目標 81-108mg/dL（4.5-6.0mmol/L）</a:t>
            </a:r>
            <a:endParaRPr lang="en-US" sz="1350" dirty="0"/>
          </a:p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&lt;108を保つようインスリンを持続静注</a:t>
            </a:r>
            <a:endParaRPr lang="en-US" sz="1350" dirty="0"/>
          </a:p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&lt;81に下がれば中止</a:t>
            </a:r>
            <a:endParaRPr lang="en-US" sz="1350" dirty="0"/>
          </a:p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達成血糖（時間加重平均）115mg/dL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172200" y="1783080"/>
            <a:ext cx="5349240" cy="4114800"/>
          </a:xfrm>
          <a:prstGeom prst="roundRect">
            <a:avLst>
              <a:gd name="adj" fmla="val 2000"/>
            </a:avLst>
          </a:prstGeom>
          <a:solidFill>
            <a:srgbClr val="16283A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172200" y="1783080"/>
            <a:ext cx="5349240" cy="658368"/>
          </a:xfrm>
          <a:prstGeom prst="roundRect">
            <a:avLst>
              <a:gd name="adj" fmla="val 12500"/>
            </a:avLst>
          </a:prstGeom>
          <a:solidFill>
            <a:srgbClr val="1C3A32"/>
          </a:solidFill>
          <a:ln/>
        </p:spPr>
      </p:sp>
      <p:sp>
        <p:nvSpPr>
          <p:cNvPr id="11" name="Text 8"/>
          <p:cNvSpPr/>
          <p:nvPr/>
        </p:nvSpPr>
        <p:spPr>
          <a:xfrm>
            <a:off x="6492240" y="1783080"/>
            <a:ext cx="4754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従来管理（対照群）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6492240" y="2697480"/>
            <a:ext cx="475488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目標 ≤180mg/dL（≤10.0mmol/L）</a:t>
            </a:r>
            <a:endParaRPr lang="en-US" sz="1350" dirty="0"/>
          </a:p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&gt;180でインスリン開始</a:t>
            </a:r>
            <a:endParaRPr lang="en-US" sz="1350" dirty="0"/>
          </a:p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&lt;144（8.0mmol/L）で減量・中止</a:t>
            </a:r>
            <a:endParaRPr lang="en-US" sz="1350" dirty="0"/>
          </a:p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達成血糖（時間加重平均）144mg/dL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両群の血糖差は115 vs 144mg/dL ─ 「分離は中等度」だった点は後で効いてくる。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METHODS  ─  SEPARATION &amp; MEASUREMENT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実際に、どこまで下がったか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3794760" cy="2148840"/>
          </a:xfrm>
          <a:prstGeom prst="roundRect">
            <a:avLst>
              <a:gd name="adj" fmla="val 3830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932688" y="2084832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6B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厳格管理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896112" y="2468880"/>
            <a:ext cx="3291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6B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115</a:t>
            </a:r>
            <a:endParaRPr lang="en-US" sz="4600" dirty="0"/>
          </a:p>
        </p:txBody>
      </p:sp>
      <p:sp>
        <p:nvSpPr>
          <p:cNvPr id="8" name="Text 5"/>
          <p:cNvSpPr/>
          <p:nvPr/>
        </p:nvSpPr>
        <p:spPr>
          <a:xfrm>
            <a:off x="932688" y="3456432"/>
            <a:ext cx="3200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時間加重平均・mg/dL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4572000" y="1874520"/>
            <a:ext cx="3794760" cy="2148840"/>
          </a:xfrm>
          <a:prstGeom prst="roundRect">
            <a:avLst>
              <a:gd name="adj" fmla="val 3830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4864608" y="2084832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従来管理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4828032" y="2468880"/>
            <a:ext cx="3291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144</a:t>
            </a:r>
            <a:endParaRPr lang="en-US" sz="4600" dirty="0"/>
          </a:p>
        </p:txBody>
      </p:sp>
      <p:sp>
        <p:nvSpPr>
          <p:cNvPr id="12" name="Text 9"/>
          <p:cNvSpPr/>
          <p:nvPr/>
        </p:nvSpPr>
        <p:spPr>
          <a:xfrm>
            <a:off x="4864608" y="3456432"/>
            <a:ext cx="3200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時間加重平均・mg/dL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8503920" y="1874520"/>
            <a:ext cx="3017520" cy="2148840"/>
          </a:xfrm>
          <a:prstGeom prst="roundRect">
            <a:avLst>
              <a:gd name="adj" fmla="val 3830"/>
            </a:avLst>
          </a:prstGeom>
          <a:solidFill>
            <a:srgbClr val="16283A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8778240" y="2148840"/>
            <a:ext cx="2514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分離は中等度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8778240" y="2651760"/>
            <a:ext cx="2514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目標ほど大きな血糖差はつかなかった。それでも死亡差は「厳格で悪化」。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640080" y="4251960"/>
            <a:ext cx="10881360" cy="1417320"/>
          </a:xfrm>
          <a:prstGeom prst="roundRect">
            <a:avLst>
              <a:gd name="adj" fmla="val 5806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7" name="Shape 14"/>
          <p:cNvSpPr/>
          <p:nvPr/>
        </p:nvSpPr>
        <p:spPr>
          <a:xfrm>
            <a:off x="914400" y="4480560"/>
            <a:ext cx="566928" cy="566928"/>
          </a:xfrm>
          <a:prstGeom prst="ellipse">
            <a:avLst/>
          </a:prstGeom>
          <a:solidFill>
            <a:srgbClr val="13202F"/>
          </a:solidFill>
          <a:ln w="15875">
            <a:solidFill>
              <a:srgbClr val="8FB0D6"/>
            </a:solidFill>
            <a:prstDash val="solid"/>
          </a:ln>
        </p:spPr>
      </p:sp>
      <p:pic>
        <p:nvPicPr>
          <p:cNvPr id="18" name="Image 1" descr="ic_gau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471" y="4633631"/>
            <a:ext cx="260787" cy="260787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1691640" y="448056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血糖測定の注意</a:t>
            </a:r>
            <a:endParaRPr lang="en-US" sz="1400" dirty="0"/>
          </a:p>
        </p:txBody>
      </p:sp>
      <p:sp>
        <p:nvSpPr>
          <p:cNvPr id="20" name="Text 16"/>
          <p:cNvSpPr/>
          <p:nvPr/>
        </p:nvSpPr>
        <p:spPr>
          <a:xfrm>
            <a:off x="1691640" y="489204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測定は施設ごとに機器・検体（動脈血/POC等）が異なり、精度に不均一性があった。これは後述のLimitationにつながる。</a:t>
            </a:r>
            <a:endParaRPr lang="en-US" sz="1250" dirty="0"/>
          </a:p>
        </p:txBody>
      </p:sp>
      <p:sp>
        <p:nvSpPr>
          <p:cNvPr id="21" name="Text 17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血糖の「分離が中等度」でも害が出た＝厳格管理のマージンは薄い。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METHODS  ─  OUTCOMES &amp; ANALYSIS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主要は90日死亡、解析はITT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640080" y="1783080"/>
            <a:ext cx="3538728" cy="4114800"/>
          </a:xfrm>
          <a:prstGeom prst="roundRect">
            <a:avLst>
              <a:gd name="adj" fmla="val 2326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14400" y="2057400"/>
            <a:ext cx="566928" cy="566928"/>
          </a:xfrm>
          <a:prstGeom prst="ellipse">
            <a:avLst/>
          </a:prstGeom>
          <a:solidFill>
            <a:srgbClr val="13202F"/>
          </a:solidFill>
          <a:ln w="15875">
            <a:solidFill>
              <a:srgbClr val="FFC46B"/>
            </a:solidFill>
            <a:prstDash val="solid"/>
          </a:ln>
        </p:spPr>
      </p:sp>
      <p:pic>
        <p:nvPicPr>
          <p:cNvPr id="7" name="Image 1" descr="ic_targe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471" y="2210471"/>
            <a:ext cx="260787" cy="26078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645920" y="219456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主要アウトカム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960120" y="2880360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90日全死亡（無作為化後）</a:t>
            </a:r>
            <a:endParaRPr lang="en-US" sz="1400" dirty="0"/>
          </a:p>
        </p:txBody>
      </p:sp>
      <p:sp>
        <p:nvSpPr>
          <p:cNvPr id="10" name="Shape 6"/>
          <p:cNvSpPr/>
          <p:nvPr/>
        </p:nvSpPr>
        <p:spPr>
          <a:xfrm>
            <a:off x="4325112" y="1783080"/>
            <a:ext cx="3538728" cy="4114800"/>
          </a:xfrm>
          <a:prstGeom prst="roundRect">
            <a:avLst>
              <a:gd name="adj" fmla="val 2326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599432" y="2057400"/>
            <a:ext cx="566928" cy="566928"/>
          </a:xfrm>
          <a:prstGeom prst="ellipse">
            <a:avLst/>
          </a:prstGeom>
          <a:solidFill>
            <a:srgbClr val="13202F"/>
          </a:solidFill>
          <a:ln w="15875">
            <a:solidFill>
              <a:srgbClr val="8FB0D6"/>
            </a:solidFill>
            <a:prstDash val="solid"/>
          </a:ln>
        </p:spPr>
      </p:sp>
      <p:pic>
        <p:nvPicPr>
          <p:cNvPr id="12" name="Image 2" descr="ic_lis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503" y="2210471"/>
            <a:ext cx="260787" cy="260787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330952" y="219456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8FB0D6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主な副次</a:t>
            </a:r>
            <a:endParaRPr lang="en-US" sz="1300" dirty="0"/>
          </a:p>
        </p:txBody>
      </p:sp>
      <p:sp>
        <p:nvSpPr>
          <p:cNvPr id="14" name="Text 9"/>
          <p:cNvSpPr/>
          <p:nvPr/>
        </p:nvSpPr>
        <p:spPr>
          <a:xfrm>
            <a:off x="4617720" y="2834640"/>
            <a:ext cx="301752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生存期間・死因別死亡</a:t>
            </a:r>
            <a:endParaRPr lang="en-US" sz="1250" dirty="0"/>
          </a:p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ICU/入院の日数</a:t>
            </a:r>
            <a:endParaRPr lang="en-US" sz="1250" dirty="0"/>
          </a:p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人工呼吸の日数</a:t>
            </a:r>
            <a:endParaRPr lang="en-US" sz="1250" dirty="0"/>
          </a:p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腎代替療法の日数</a:t>
            </a:r>
            <a:endParaRPr lang="en-US" sz="1250" dirty="0"/>
          </a:p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重症低血糖（≤40mg/dL）</a:t>
            </a:r>
            <a:endParaRPr lang="en-US" sz="1250" dirty="0"/>
          </a:p>
        </p:txBody>
      </p:sp>
      <p:sp>
        <p:nvSpPr>
          <p:cNvPr id="15" name="Shape 10"/>
          <p:cNvSpPr/>
          <p:nvPr/>
        </p:nvSpPr>
        <p:spPr>
          <a:xfrm>
            <a:off x="8010144" y="1783080"/>
            <a:ext cx="3529584" cy="4114800"/>
          </a:xfrm>
          <a:prstGeom prst="roundRect">
            <a:avLst>
              <a:gd name="adj" fmla="val 2332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8284464" y="2057400"/>
            <a:ext cx="566928" cy="566928"/>
          </a:xfrm>
          <a:prstGeom prst="ellipse">
            <a:avLst/>
          </a:prstGeom>
          <a:solidFill>
            <a:srgbClr val="13202F"/>
          </a:solidFill>
          <a:ln w="15875">
            <a:solidFill>
              <a:srgbClr val="4FE0A8"/>
            </a:solidFill>
            <a:prstDash val="solid"/>
          </a:ln>
        </p:spPr>
      </p:sp>
      <p:pic>
        <p:nvPicPr>
          <p:cNvPr id="17" name="Image 3" descr="ic_balanc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7535" y="2210471"/>
            <a:ext cx="260787" cy="260787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015984" y="219456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解析</a:t>
            </a:r>
            <a:endParaRPr lang="en-US" sz="1300" dirty="0"/>
          </a:p>
        </p:txBody>
      </p:sp>
      <p:sp>
        <p:nvSpPr>
          <p:cNvPr id="19" name="Text 13"/>
          <p:cNvSpPr/>
          <p:nvPr/>
        </p:nvSpPr>
        <p:spPr>
          <a:xfrm>
            <a:off x="8302752" y="2834640"/>
            <a:ext cx="301752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ITT（intention-to-treat）</a:t>
            </a:r>
            <a:endParaRPr lang="en-US" sz="1250" dirty="0"/>
          </a:p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ロジスティック回帰でオッズ比</a:t>
            </a:r>
            <a:endParaRPr lang="en-US" sz="1250" dirty="0"/>
          </a:p>
          <a:p>
            <a:pPr marL="177800" indent="-1778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事前設定サブグループ解析</a:t>
            </a:r>
            <a:endParaRPr lang="en-US" sz="1250" dirty="0"/>
          </a:p>
        </p:txBody>
      </p:sp>
      <p:sp>
        <p:nvSpPr>
          <p:cNvPr id="20" name="Text 14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主要は「硬い」90日全死亡。副次で安全性（低血糖）も追う設計。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Paper Cruxy</dc:creator>
  <cp:lastModifiedBy>Paper Cruxy</cp:lastModifiedBy>
  <cp:revision>1</cp:revision>
  <dcterms:created xsi:type="dcterms:W3CDTF">2026-08-07T04:29:06Z</dcterms:created>
  <dcterms:modified xsi:type="dcterms:W3CDTF">2026-08-07T04:29:06Z</dcterms:modified>
</cp:coreProperties>
</file>